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0"/>
  </p:notesMasterIdLst>
  <p:sldIdLst>
    <p:sldId id="256" r:id="rId2"/>
    <p:sldId id="257" r:id="rId3"/>
    <p:sldId id="258" r:id="rId4"/>
    <p:sldId id="264" r:id="rId5"/>
    <p:sldId id="259" r:id="rId6"/>
    <p:sldId id="265" r:id="rId7"/>
    <p:sldId id="261" r:id="rId8"/>
    <p:sldId id="260" r:id="rId9"/>
    <p:sldId id="262" r:id="rId10"/>
    <p:sldId id="272" r:id="rId11"/>
    <p:sldId id="273" r:id="rId12"/>
    <p:sldId id="270" r:id="rId13"/>
    <p:sldId id="266" r:id="rId14"/>
    <p:sldId id="271" r:id="rId15"/>
    <p:sldId id="267" r:id="rId16"/>
    <p:sldId id="269" r:id="rId17"/>
    <p:sldId id="275" r:id="rId18"/>
    <p:sldId id="26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3AB1DD-9173-438C-B017-38208A3DC7FF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3F3A421-5D26-4742-9BF4-D74A0FEC2E00}">
      <dgm:prSet/>
      <dgm:spPr/>
      <dgm:t>
        <a:bodyPr/>
        <a:lstStyle/>
        <a:p>
          <a:r>
            <a:rPr lang="en-US" dirty="0"/>
            <a:t>1. Outlier Detection using IQR Method </a:t>
          </a:r>
        </a:p>
      </dgm:t>
    </dgm:pt>
    <dgm:pt modelId="{17F18C5E-08BA-434E-94E1-E273296B20B7}" type="parTrans" cxnId="{B6E3CE49-45AC-4103-B4C0-4EF477B11424}">
      <dgm:prSet/>
      <dgm:spPr/>
      <dgm:t>
        <a:bodyPr/>
        <a:lstStyle/>
        <a:p>
          <a:endParaRPr lang="en-US"/>
        </a:p>
      </dgm:t>
    </dgm:pt>
    <dgm:pt modelId="{BC3138EC-3C44-4491-A709-A47B2C7A69F1}" type="sibTrans" cxnId="{B6E3CE49-45AC-4103-B4C0-4EF477B11424}">
      <dgm:prSet/>
      <dgm:spPr/>
      <dgm:t>
        <a:bodyPr/>
        <a:lstStyle/>
        <a:p>
          <a:endParaRPr lang="en-US"/>
        </a:p>
      </dgm:t>
    </dgm:pt>
    <dgm:pt modelId="{7FBD1AA7-47ED-4836-A04D-99C363334EC5}">
      <dgm:prSet/>
      <dgm:spPr/>
      <dgm:t>
        <a:bodyPr/>
        <a:lstStyle/>
        <a:p>
          <a:r>
            <a:rPr lang="en-US" dirty="0"/>
            <a:t>2. Correlation Finding for at least 2 Columns</a:t>
          </a:r>
        </a:p>
      </dgm:t>
    </dgm:pt>
    <dgm:pt modelId="{DF2C4C75-B8F8-43DF-9F1C-20B84A0F2103}" type="parTrans" cxnId="{734AFAC8-40C7-4862-AA6A-C4C33E4B1B58}">
      <dgm:prSet/>
      <dgm:spPr/>
      <dgm:t>
        <a:bodyPr/>
        <a:lstStyle/>
        <a:p>
          <a:endParaRPr lang="en-US"/>
        </a:p>
      </dgm:t>
    </dgm:pt>
    <dgm:pt modelId="{2C38E7E8-F7B8-4C07-B5CF-FB11EFBA2C80}" type="sibTrans" cxnId="{734AFAC8-40C7-4862-AA6A-C4C33E4B1B58}">
      <dgm:prSet/>
      <dgm:spPr/>
      <dgm:t>
        <a:bodyPr/>
        <a:lstStyle/>
        <a:p>
          <a:endParaRPr lang="en-US"/>
        </a:p>
      </dgm:t>
    </dgm:pt>
    <dgm:pt modelId="{02F1BB95-8769-40FD-992D-BEACBCAE8792}">
      <dgm:prSet/>
      <dgm:spPr/>
      <dgm:t>
        <a:bodyPr/>
        <a:lstStyle/>
        <a:p>
          <a:r>
            <a:rPr lang="en-US" dirty="0"/>
            <a:t>3. Check for Normal Distribution</a:t>
          </a:r>
        </a:p>
      </dgm:t>
    </dgm:pt>
    <dgm:pt modelId="{D0633D44-0135-4476-AD99-A9DCDA145578}" type="parTrans" cxnId="{345012C0-69D5-4938-92A5-281DAD75D13A}">
      <dgm:prSet/>
      <dgm:spPr/>
      <dgm:t>
        <a:bodyPr/>
        <a:lstStyle/>
        <a:p>
          <a:endParaRPr lang="en-US"/>
        </a:p>
      </dgm:t>
    </dgm:pt>
    <dgm:pt modelId="{2C90809E-FBD1-4B91-ABA4-7E609274A7DA}" type="sibTrans" cxnId="{345012C0-69D5-4938-92A5-281DAD75D13A}">
      <dgm:prSet/>
      <dgm:spPr/>
      <dgm:t>
        <a:bodyPr/>
        <a:lstStyle/>
        <a:p>
          <a:endParaRPr lang="en-US"/>
        </a:p>
      </dgm:t>
    </dgm:pt>
    <dgm:pt modelId="{7882A825-6D97-408F-8165-129FFAEEC801}">
      <dgm:prSet/>
      <dgm:spPr/>
      <dgm:t>
        <a:bodyPr/>
        <a:lstStyle/>
        <a:p>
          <a:r>
            <a:rPr lang="en-US" dirty="0"/>
            <a:t>4. Apply Bayes Theorem on at least 3 Columns</a:t>
          </a:r>
        </a:p>
      </dgm:t>
    </dgm:pt>
    <dgm:pt modelId="{BC660D61-01BA-49EF-A9D9-FECE45371F63}" type="parTrans" cxnId="{CF35602E-1BA7-4964-A085-6F9CFA12464B}">
      <dgm:prSet/>
      <dgm:spPr/>
      <dgm:t>
        <a:bodyPr/>
        <a:lstStyle/>
        <a:p>
          <a:endParaRPr lang="en-US"/>
        </a:p>
      </dgm:t>
    </dgm:pt>
    <dgm:pt modelId="{8F6ADF84-0ECA-4589-94B0-101A107FCA90}" type="sibTrans" cxnId="{CF35602E-1BA7-4964-A085-6F9CFA12464B}">
      <dgm:prSet/>
      <dgm:spPr/>
      <dgm:t>
        <a:bodyPr/>
        <a:lstStyle/>
        <a:p>
          <a:endParaRPr lang="en-US"/>
        </a:p>
      </dgm:t>
    </dgm:pt>
    <dgm:pt modelId="{4B1C5E67-A189-45F3-B0E1-7F8BAAB87290}">
      <dgm:prSet/>
      <dgm:spPr/>
      <dgm:t>
        <a:bodyPr/>
        <a:lstStyle/>
        <a:p>
          <a:r>
            <a:rPr lang="en-US" dirty="0"/>
            <a:t>5. Hypothesis Testing on Selected Variables</a:t>
          </a:r>
        </a:p>
      </dgm:t>
    </dgm:pt>
    <dgm:pt modelId="{A3FB3C81-9514-4B2F-9914-9D51329187AF}" type="parTrans" cxnId="{0EB6EDD4-1B11-4EDB-912D-31B5F81B6967}">
      <dgm:prSet/>
      <dgm:spPr/>
      <dgm:t>
        <a:bodyPr/>
        <a:lstStyle/>
        <a:p>
          <a:endParaRPr lang="en-US"/>
        </a:p>
      </dgm:t>
    </dgm:pt>
    <dgm:pt modelId="{4F9101B6-0B40-4ADF-960D-B2F0B6E5657C}" type="sibTrans" cxnId="{0EB6EDD4-1B11-4EDB-912D-31B5F81B6967}">
      <dgm:prSet/>
      <dgm:spPr/>
      <dgm:t>
        <a:bodyPr/>
        <a:lstStyle/>
        <a:p>
          <a:endParaRPr lang="en-US"/>
        </a:p>
      </dgm:t>
    </dgm:pt>
    <dgm:pt modelId="{C57D138F-9B4F-4CB6-8A52-33107CB9933D}" type="pres">
      <dgm:prSet presAssocID="{383AB1DD-9173-438C-B017-38208A3DC7FF}" presName="vert0" presStyleCnt="0">
        <dgm:presLayoutVars>
          <dgm:dir/>
          <dgm:animOne val="branch"/>
          <dgm:animLvl val="lvl"/>
        </dgm:presLayoutVars>
      </dgm:prSet>
      <dgm:spPr/>
    </dgm:pt>
    <dgm:pt modelId="{63311F9D-DC0F-4AFF-B132-EB5D2D1181E3}" type="pres">
      <dgm:prSet presAssocID="{63F3A421-5D26-4742-9BF4-D74A0FEC2E00}" presName="thickLine" presStyleLbl="alignNode1" presStyleIdx="0" presStyleCnt="5"/>
      <dgm:spPr/>
    </dgm:pt>
    <dgm:pt modelId="{51D48C82-FA27-45F8-A393-C7940CE7FBAC}" type="pres">
      <dgm:prSet presAssocID="{63F3A421-5D26-4742-9BF4-D74A0FEC2E00}" presName="horz1" presStyleCnt="0"/>
      <dgm:spPr/>
    </dgm:pt>
    <dgm:pt modelId="{8A10DE28-45DF-43D5-9917-AB4665A25327}" type="pres">
      <dgm:prSet presAssocID="{63F3A421-5D26-4742-9BF4-D74A0FEC2E00}" presName="tx1" presStyleLbl="revTx" presStyleIdx="0" presStyleCnt="5"/>
      <dgm:spPr/>
    </dgm:pt>
    <dgm:pt modelId="{5CF41F5B-BA46-4787-8E55-743C5DB5A8F5}" type="pres">
      <dgm:prSet presAssocID="{63F3A421-5D26-4742-9BF4-D74A0FEC2E00}" presName="vert1" presStyleCnt="0"/>
      <dgm:spPr/>
    </dgm:pt>
    <dgm:pt modelId="{6B5E5C6D-4A4B-407D-B21D-46CCF882CF73}" type="pres">
      <dgm:prSet presAssocID="{7FBD1AA7-47ED-4836-A04D-99C363334EC5}" presName="thickLine" presStyleLbl="alignNode1" presStyleIdx="1" presStyleCnt="5"/>
      <dgm:spPr/>
    </dgm:pt>
    <dgm:pt modelId="{69D1979E-1139-4EF1-A6DC-0E39D2DA01DA}" type="pres">
      <dgm:prSet presAssocID="{7FBD1AA7-47ED-4836-A04D-99C363334EC5}" presName="horz1" presStyleCnt="0"/>
      <dgm:spPr/>
    </dgm:pt>
    <dgm:pt modelId="{24B483F1-E359-48C4-81F2-C2D2AF10A142}" type="pres">
      <dgm:prSet presAssocID="{7FBD1AA7-47ED-4836-A04D-99C363334EC5}" presName="tx1" presStyleLbl="revTx" presStyleIdx="1" presStyleCnt="5"/>
      <dgm:spPr/>
    </dgm:pt>
    <dgm:pt modelId="{AD956981-65BD-473E-9B41-D71323587806}" type="pres">
      <dgm:prSet presAssocID="{7FBD1AA7-47ED-4836-A04D-99C363334EC5}" presName="vert1" presStyleCnt="0"/>
      <dgm:spPr/>
    </dgm:pt>
    <dgm:pt modelId="{62101E4C-A5EC-4590-B940-860356E42E74}" type="pres">
      <dgm:prSet presAssocID="{02F1BB95-8769-40FD-992D-BEACBCAE8792}" presName="thickLine" presStyleLbl="alignNode1" presStyleIdx="2" presStyleCnt="5"/>
      <dgm:spPr/>
    </dgm:pt>
    <dgm:pt modelId="{E1B54E77-E43E-4BC7-92FE-B392B95BA685}" type="pres">
      <dgm:prSet presAssocID="{02F1BB95-8769-40FD-992D-BEACBCAE8792}" presName="horz1" presStyleCnt="0"/>
      <dgm:spPr/>
    </dgm:pt>
    <dgm:pt modelId="{66F35ECF-EA3F-4E72-A665-687ABFC89D31}" type="pres">
      <dgm:prSet presAssocID="{02F1BB95-8769-40FD-992D-BEACBCAE8792}" presName="tx1" presStyleLbl="revTx" presStyleIdx="2" presStyleCnt="5"/>
      <dgm:spPr/>
    </dgm:pt>
    <dgm:pt modelId="{EFB935E6-E3F1-42F6-9A50-42232059B5E2}" type="pres">
      <dgm:prSet presAssocID="{02F1BB95-8769-40FD-992D-BEACBCAE8792}" presName="vert1" presStyleCnt="0"/>
      <dgm:spPr/>
    </dgm:pt>
    <dgm:pt modelId="{962C8CB6-F77D-46BA-8D90-1849474B0F97}" type="pres">
      <dgm:prSet presAssocID="{7882A825-6D97-408F-8165-129FFAEEC801}" presName="thickLine" presStyleLbl="alignNode1" presStyleIdx="3" presStyleCnt="5"/>
      <dgm:spPr/>
    </dgm:pt>
    <dgm:pt modelId="{19FB486D-38A2-4837-9DA8-6B15315B2A73}" type="pres">
      <dgm:prSet presAssocID="{7882A825-6D97-408F-8165-129FFAEEC801}" presName="horz1" presStyleCnt="0"/>
      <dgm:spPr/>
    </dgm:pt>
    <dgm:pt modelId="{E23E182C-320D-4BDF-8810-39DAF6AAE130}" type="pres">
      <dgm:prSet presAssocID="{7882A825-6D97-408F-8165-129FFAEEC801}" presName="tx1" presStyleLbl="revTx" presStyleIdx="3" presStyleCnt="5"/>
      <dgm:spPr/>
    </dgm:pt>
    <dgm:pt modelId="{07848FB9-B415-4952-9670-336AC33AA569}" type="pres">
      <dgm:prSet presAssocID="{7882A825-6D97-408F-8165-129FFAEEC801}" presName="vert1" presStyleCnt="0"/>
      <dgm:spPr/>
    </dgm:pt>
    <dgm:pt modelId="{CC484495-5210-4DFD-BB87-57DDB45417A1}" type="pres">
      <dgm:prSet presAssocID="{4B1C5E67-A189-45F3-B0E1-7F8BAAB87290}" presName="thickLine" presStyleLbl="alignNode1" presStyleIdx="4" presStyleCnt="5"/>
      <dgm:spPr/>
    </dgm:pt>
    <dgm:pt modelId="{9B338585-2500-44CC-B6D5-1A36776CDA69}" type="pres">
      <dgm:prSet presAssocID="{4B1C5E67-A189-45F3-B0E1-7F8BAAB87290}" presName="horz1" presStyleCnt="0"/>
      <dgm:spPr/>
    </dgm:pt>
    <dgm:pt modelId="{03EFDE2C-5177-47E2-BC3E-620039A07368}" type="pres">
      <dgm:prSet presAssocID="{4B1C5E67-A189-45F3-B0E1-7F8BAAB87290}" presName="tx1" presStyleLbl="revTx" presStyleIdx="4" presStyleCnt="5"/>
      <dgm:spPr/>
    </dgm:pt>
    <dgm:pt modelId="{BC4915F4-3C0D-4967-8701-CCE3F70E5923}" type="pres">
      <dgm:prSet presAssocID="{4B1C5E67-A189-45F3-B0E1-7F8BAAB87290}" presName="vert1" presStyleCnt="0"/>
      <dgm:spPr/>
    </dgm:pt>
  </dgm:ptLst>
  <dgm:cxnLst>
    <dgm:cxn modelId="{594F2406-6A08-44FB-9DF1-C9AEE7995086}" type="presOf" srcId="{4B1C5E67-A189-45F3-B0E1-7F8BAAB87290}" destId="{03EFDE2C-5177-47E2-BC3E-620039A07368}" srcOrd="0" destOrd="0" presId="urn:microsoft.com/office/officeart/2008/layout/LinedList"/>
    <dgm:cxn modelId="{DA40AA1E-D288-4192-A3CD-3B88F0767E39}" type="presOf" srcId="{7FBD1AA7-47ED-4836-A04D-99C363334EC5}" destId="{24B483F1-E359-48C4-81F2-C2D2AF10A142}" srcOrd="0" destOrd="0" presId="urn:microsoft.com/office/officeart/2008/layout/LinedList"/>
    <dgm:cxn modelId="{CF35602E-1BA7-4964-A085-6F9CFA12464B}" srcId="{383AB1DD-9173-438C-B017-38208A3DC7FF}" destId="{7882A825-6D97-408F-8165-129FFAEEC801}" srcOrd="3" destOrd="0" parTransId="{BC660D61-01BA-49EF-A9D9-FECE45371F63}" sibTransId="{8F6ADF84-0ECA-4589-94B0-101A107FCA90}"/>
    <dgm:cxn modelId="{B6E3CE49-45AC-4103-B4C0-4EF477B11424}" srcId="{383AB1DD-9173-438C-B017-38208A3DC7FF}" destId="{63F3A421-5D26-4742-9BF4-D74A0FEC2E00}" srcOrd="0" destOrd="0" parTransId="{17F18C5E-08BA-434E-94E1-E273296B20B7}" sibTransId="{BC3138EC-3C44-4491-A709-A47B2C7A69F1}"/>
    <dgm:cxn modelId="{00376957-55EE-4E53-A6C0-DEA5DEDBE4D2}" type="presOf" srcId="{63F3A421-5D26-4742-9BF4-D74A0FEC2E00}" destId="{8A10DE28-45DF-43D5-9917-AB4665A25327}" srcOrd="0" destOrd="0" presId="urn:microsoft.com/office/officeart/2008/layout/LinedList"/>
    <dgm:cxn modelId="{F9858678-C70A-45C6-B602-0038B4E7ED01}" type="presOf" srcId="{383AB1DD-9173-438C-B017-38208A3DC7FF}" destId="{C57D138F-9B4F-4CB6-8A52-33107CB9933D}" srcOrd="0" destOrd="0" presId="urn:microsoft.com/office/officeart/2008/layout/LinedList"/>
    <dgm:cxn modelId="{69FCC182-2921-446A-A174-21208ADA56F2}" type="presOf" srcId="{7882A825-6D97-408F-8165-129FFAEEC801}" destId="{E23E182C-320D-4BDF-8810-39DAF6AAE130}" srcOrd="0" destOrd="0" presId="urn:microsoft.com/office/officeart/2008/layout/LinedList"/>
    <dgm:cxn modelId="{345012C0-69D5-4938-92A5-281DAD75D13A}" srcId="{383AB1DD-9173-438C-B017-38208A3DC7FF}" destId="{02F1BB95-8769-40FD-992D-BEACBCAE8792}" srcOrd="2" destOrd="0" parTransId="{D0633D44-0135-4476-AD99-A9DCDA145578}" sibTransId="{2C90809E-FBD1-4B91-ABA4-7E609274A7DA}"/>
    <dgm:cxn modelId="{669A5CC4-BE59-46E1-9396-4A242D27CB85}" type="presOf" srcId="{02F1BB95-8769-40FD-992D-BEACBCAE8792}" destId="{66F35ECF-EA3F-4E72-A665-687ABFC89D31}" srcOrd="0" destOrd="0" presId="urn:microsoft.com/office/officeart/2008/layout/LinedList"/>
    <dgm:cxn modelId="{734AFAC8-40C7-4862-AA6A-C4C33E4B1B58}" srcId="{383AB1DD-9173-438C-B017-38208A3DC7FF}" destId="{7FBD1AA7-47ED-4836-A04D-99C363334EC5}" srcOrd="1" destOrd="0" parTransId="{DF2C4C75-B8F8-43DF-9F1C-20B84A0F2103}" sibTransId="{2C38E7E8-F7B8-4C07-B5CF-FB11EFBA2C80}"/>
    <dgm:cxn modelId="{0EB6EDD4-1B11-4EDB-912D-31B5F81B6967}" srcId="{383AB1DD-9173-438C-B017-38208A3DC7FF}" destId="{4B1C5E67-A189-45F3-B0E1-7F8BAAB87290}" srcOrd="4" destOrd="0" parTransId="{A3FB3C81-9514-4B2F-9914-9D51329187AF}" sibTransId="{4F9101B6-0B40-4ADF-960D-B2F0B6E5657C}"/>
    <dgm:cxn modelId="{221F9DCF-FCE7-49F2-9107-77E9F3C06DA2}" type="presParOf" srcId="{C57D138F-9B4F-4CB6-8A52-33107CB9933D}" destId="{63311F9D-DC0F-4AFF-B132-EB5D2D1181E3}" srcOrd="0" destOrd="0" presId="urn:microsoft.com/office/officeart/2008/layout/LinedList"/>
    <dgm:cxn modelId="{C8598AF9-9468-4B2D-B8DD-E8517B4ABB49}" type="presParOf" srcId="{C57D138F-9B4F-4CB6-8A52-33107CB9933D}" destId="{51D48C82-FA27-45F8-A393-C7940CE7FBAC}" srcOrd="1" destOrd="0" presId="urn:microsoft.com/office/officeart/2008/layout/LinedList"/>
    <dgm:cxn modelId="{A435484C-9CEE-4D1B-9A7A-CD1023E81C0C}" type="presParOf" srcId="{51D48C82-FA27-45F8-A393-C7940CE7FBAC}" destId="{8A10DE28-45DF-43D5-9917-AB4665A25327}" srcOrd="0" destOrd="0" presId="urn:microsoft.com/office/officeart/2008/layout/LinedList"/>
    <dgm:cxn modelId="{1CCE0325-00E5-4A43-96DA-BFABB9E10AA5}" type="presParOf" srcId="{51D48C82-FA27-45F8-A393-C7940CE7FBAC}" destId="{5CF41F5B-BA46-4787-8E55-743C5DB5A8F5}" srcOrd="1" destOrd="0" presId="urn:microsoft.com/office/officeart/2008/layout/LinedList"/>
    <dgm:cxn modelId="{3F2D2F22-C90C-48E8-BC29-44099BA04E4D}" type="presParOf" srcId="{C57D138F-9B4F-4CB6-8A52-33107CB9933D}" destId="{6B5E5C6D-4A4B-407D-B21D-46CCF882CF73}" srcOrd="2" destOrd="0" presId="urn:microsoft.com/office/officeart/2008/layout/LinedList"/>
    <dgm:cxn modelId="{61D9B3B6-07D1-4ED1-9E16-85F413EC2D26}" type="presParOf" srcId="{C57D138F-9B4F-4CB6-8A52-33107CB9933D}" destId="{69D1979E-1139-4EF1-A6DC-0E39D2DA01DA}" srcOrd="3" destOrd="0" presId="urn:microsoft.com/office/officeart/2008/layout/LinedList"/>
    <dgm:cxn modelId="{E2D1CD30-8C01-441F-BF8D-BF6F9798BC1D}" type="presParOf" srcId="{69D1979E-1139-4EF1-A6DC-0E39D2DA01DA}" destId="{24B483F1-E359-48C4-81F2-C2D2AF10A142}" srcOrd="0" destOrd="0" presId="urn:microsoft.com/office/officeart/2008/layout/LinedList"/>
    <dgm:cxn modelId="{B1D8A3F6-4CA1-4451-B23C-B3F14032232A}" type="presParOf" srcId="{69D1979E-1139-4EF1-A6DC-0E39D2DA01DA}" destId="{AD956981-65BD-473E-9B41-D71323587806}" srcOrd="1" destOrd="0" presId="urn:microsoft.com/office/officeart/2008/layout/LinedList"/>
    <dgm:cxn modelId="{1BEBE76B-4EE1-4C8B-BF5B-E9153F9E25F9}" type="presParOf" srcId="{C57D138F-9B4F-4CB6-8A52-33107CB9933D}" destId="{62101E4C-A5EC-4590-B940-860356E42E74}" srcOrd="4" destOrd="0" presId="urn:microsoft.com/office/officeart/2008/layout/LinedList"/>
    <dgm:cxn modelId="{0C4585F2-6D4D-4628-A1CA-10BA0D097320}" type="presParOf" srcId="{C57D138F-9B4F-4CB6-8A52-33107CB9933D}" destId="{E1B54E77-E43E-4BC7-92FE-B392B95BA685}" srcOrd="5" destOrd="0" presId="urn:microsoft.com/office/officeart/2008/layout/LinedList"/>
    <dgm:cxn modelId="{370D7F48-9E01-42A2-B76C-8CA84996E92F}" type="presParOf" srcId="{E1B54E77-E43E-4BC7-92FE-B392B95BA685}" destId="{66F35ECF-EA3F-4E72-A665-687ABFC89D31}" srcOrd="0" destOrd="0" presId="urn:microsoft.com/office/officeart/2008/layout/LinedList"/>
    <dgm:cxn modelId="{8913B224-07B0-4284-90BD-D8715EE1F11A}" type="presParOf" srcId="{E1B54E77-E43E-4BC7-92FE-B392B95BA685}" destId="{EFB935E6-E3F1-42F6-9A50-42232059B5E2}" srcOrd="1" destOrd="0" presId="urn:microsoft.com/office/officeart/2008/layout/LinedList"/>
    <dgm:cxn modelId="{B8FF9F81-F1B1-4C0A-83A3-A20ED5CC3DE3}" type="presParOf" srcId="{C57D138F-9B4F-4CB6-8A52-33107CB9933D}" destId="{962C8CB6-F77D-46BA-8D90-1849474B0F97}" srcOrd="6" destOrd="0" presId="urn:microsoft.com/office/officeart/2008/layout/LinedList"/>
    <dgm:cxn modelId="{CA5879CA-F048-42B8-9586-BAF9E035B5B7}" type="presParOf" srcId="{C57D138F-9B4F-4CB6-8A52-33107CB9933D}" destId="{19FB486D-38A2-4837-9DA8-6B15315B2A73}" srcOrd="7" destOrd="0" presId="urn:microsoft.com/office/officeart/2008/layout/LinedList"/>
    <dgm:cxn modelId="{5130A174-3A0B-4513-830A-6AE94BFA395F}" type="presParOf" srcId="{19FB486D-38A2-4837-9DA8-6B15315B2A73}" destId="{E23E182C-320D-4BDF-8810-39DAF6AAE130}" srcOrd="0" destOrd="0" presId="urn:microsoft.com/office/officeart/2008/layout/LinedList"/>
    <dgm:cxn modelId="{C6ABDD78-FF1E-4184-92B6-730E5B8ACCE8}" type="presParOf" srcId="{19FB486D-38A2-4837-9DA8-6B15315B2A73}" destId="{07848FB9-B415-4952-9670-336AC33AA569}" srcOrd="1" destOrd="0" presId="urn:microsoft.com/office/officeart/2008/layout/LinedList"/>
    <dgm:cxn modelId="{EFD3813F-8BCE-45D8-8E2A-C27F4222D0E2}" type="presParOf" srcId="{C57D138F-9B4F-4CB6-8A52-33107CB9933D}" destId="{CC484495-5210-4DFD-BB87-57DDB45417A1}" srcOrd="8" destOrd="0" presId="urn:microsoft.com/office/officeart/2008/layout/LinedList"/>
    <dgm:cxn modelId="{68E34845-DB6E-405A-A0E2-D561F929A282}" type="presParOf" srcId="{C57D138F-9B4F-4CB6-8A52-33107CB9933D}" destId="{9B338585-2500-44CC-B6D5-1A36776CDA69}" srcOrd="9" destOrd="0" presId="urn:microsoft.com/office/officeart/2008/layout/LinedList"/>
    <dgm:cxn modelId="{799424C5-9F2B-4D9C-AAB6-CF0B2F193328}" type="presParOf" srcId="{9B338585-2500-44CC-B6D5-1A36776CDA69}" destId="{03EFDE2C-5177-47E2-BC3E-620039A07368}" srcOrd="0" destOrd="0" presId="urn:microsoft.com/office/officeart/2008/layout/LinedList"/>
    <dgm:cxn modelId="{8826BF84-E625-400D-8172-7A35CF07986B}" type="presParOf" srcId="{9B338585-2500-44CC-B6D5-1A36776CDA69}" destId="{BC4915F4-3C0D-4967-8701-CCE3F70E592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311F9D-DC0F-4AFF-B132-EB5D2D1181E3}">
      <dsp:nvSpPr>
        <dsp:cNvPr id="0" name=""/>
        <dsp:cNvSpPr/>
      </dsp:nvSpPr>
      <dsp:spPr>
        <a:xfrm>
          <a:off x="0" y="679"/>
          <a:ext cx="7458074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10DE28-45DF-43D5-9917-AB4665A25327}">
      <dsp:nvSpPr>
        <dsp:cNvPr id="0" name=""/>
        <dsp:cNvSpPr/>
      </dsp:nvSpPr>
      <dsp:spPr>
        <a:xfrm>
          <a:off x="0" y="679"/>
          <a:ext cx="7458074" cy="1113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1. Outlier Detection using IQR Method </a:t>
          </a:r>
        </a:p>
      </dsp:txBody>
      <dsp:txXfrm>
        <a:off x="0" y="679"/>
        <a:ext cx="7458074" cy="1113200"/>
      </dsp:txXfrm>
    </dsp:sp>
    <dsp:sp modelId="{6B5E5C6D-4A4B-407D-B21D-46CCF882CF73}">
      <dsp:nvSpPr>
        <dsp:cNvPr id="0" name=""/>
        <dsp:cNvSpPr/>
      </dsp:nvSpPr>
      <dsp:spPr>
        <a:xfrm>
          <a:off x="0" y="1113880"/>
          <a:ext cx="7458074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B483F1-E359-48C4-81F2-C2D2AF10A142}">
      <dsp:nvSpPr>
        <dsp:cNvPr id="0" name=""/>
        <dsp:cNvSpPr/>
      </dsp:nvSpPr>
      <dsp:spPr>
        <a:xfrm>
          <a:off x="0" y="1113880"/>
          <a:ext cx="7458074" cy="1113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2. Correlation Finding for at least 2 Columns</a:t>
          </a:r>
        </a:p>
      </dsp:txBody>
      <dsp:txXfrm>
        <a:off x="0" y="1113880"/>
        <a:ext cx="7458074" cy="1113200"/>
      </dsp:txXfrm>
    </dsp:sp>
    <dsp:sp modelId="{62101E4C-A5EC-4590-B940-860356E42E74}">
      <dsp:nvSpPr>
        <dsp:cNvPr id="0" name=""/>
        <dsp:cNvSpPr/>
      </dsp:nvSpPr>
      <dsp:spPr>
        <a:xfrm>
          <a:off x="0" y="2227081"/>
          <a:ext cx="7458074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F35ECF-EA3F-4E72-A665-687ABFC89D31}">
      <dsp:nvSpPr>
        <dsp:cNvPr id="0" name=""/>
        <dsp:cNvSpPr/>
      </dsp:nvSpPr>
      <dsp:spPr>
        <a:xfrm>
          <a:off x="0" y="2227081"/>
          <a:ext cx="7458074" cy="1113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3. Check for Normal Distribution</a:t>
          </a:r>
        </a:p>
      </dsp:txBody>
      <dsp:txXfrm>
        <a:off x="0" y="2227081"/>
        <a:ext cx="7458074" cy="1113200"/>
      </dsp:txXfrm>
    </dsp:sp>
    <dsp:sp modelId="{962C8CB6-F77D-46BA-8D90-1849474B0F97}">
      <dsp:nvSpPr>
        <dsp:cNvPr id="0" name=""/>
        <dsp:cNvSpPr/>
      </dsp:nvSpPr>
      <dsp:spPr>
        <a:xfrm>
          <a:off x="0" y="3340281"/>
          <a:ext cx="7458074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3E182C-320D-4BDF-8810-39DAF6AAE130}">
      <dsp:nvSpPr>
        <dsp:cNvPr id="0" name=""/>
        <dsp:cNvSpPr/>
      </dsp:nvSpPr>
      <dsp:spPr>
        <a:xfrm>
          <a:off x="0" y="3340281"/>
          <a:ext cx="7458074" cy="1113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4. Apply Bayes Theorem on at least 3 Columns</a:t>
          </a:r>
        </a:p>
      </dsp:txBody>
      <dsp:txXfrm>
        <a:off x="0" y="3340281"/>
        <a:ext cx="7458074" cy="1113200"/>
      </dsp:txXfrm>
    </dsp:sp>
    <dsp:sp modelId="{CC484495-5210-4DFD-BB87-57DDB45417A1}">
      <dsp:nvSpPr>
        <dsp:cNvPr id="0" name=""/>
        <dsp:cNvSpPr/>
      </dsp:nvSpPr>
      <dsp:spPr>
        <a:xfrm>
          <a:off x="0" y="4453482"/>
          <a:ext cx="7458074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EFDE2C-5177-47E2-BC3E-620039A07368}">
      <dsp:nvSpPr>
        <dsp:cNvPr id="0" name=""/>
        <dsp:cNvSpPr/>
      </dsp:nvSpPr>
      <dsp:spPr>
        <a:xfrm>
          <a:off x="0" y="4453482"/>
          <a:ext cx="7458074" cy="1113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5. Hypothesis Testing on Selected Variables</a:t>
          </a:r>
        </a:p>
      </dsp:txBody>
      <dsp:txXfrm>
        <a:off x="0" y="4453482"/>
        <a:ext cx="7458074" cy="11132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0C034F-BBFD-474D-AC29-F11A019FA637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479058-7094-4BD7-AE7C-B436425B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06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B7C77-BD28-4DC4-B82F-DB1D3164D5E0}" type="datetime1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79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632FC-91BD-4496-B84B-27C6DE1F5A15}" type="datetime1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98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61999"/>
            <a:ext cx="2628900" cy="54149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61999"/>
            <a:ext cx="7734300" cy="541496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EB00D-1146-4054-BC4F-BD62AE450AB7}" type="datetime1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937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AF27A-FD0F-40F1-93A6-130A12E28C64}" type="datetime1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10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2C8F0-26DA-4A08-B16D-E5BA8166049D}" type="datetime1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1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F6B78-C943-4791-BFE9-112BA386ABFC}" type="datetime1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60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8338"/>
            <a:ext cx="10515600" cy="1084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43199"/>
            <a:ext cx="5157787" cy="34464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43199"/>
            <a:ext cx="5183188" cy="344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64121-1508-4DD0-9FDB-0834C077F0EE}" type="datetime1">
              <a:rPr lang="en-US" smtClean="0"/>
              <a:t>3/12/2024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272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3DA2F-AE69-411A-B3C8-F360F3C49142}" type="datetime1">
              <a:rPr lang="en-US" smtClean="0"/>
              <a:t>3/12/2024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498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1CFBC-5C11-4AE3-B16A-B94346709060}" type="datetime1">
              <a:rPr lang="en-US" smtClean="0"/>
              <a:t>3/12/2024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22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BD039-8040-4258-AFF5-34867C4EA298}" type="datetime1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4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060D2-0D88-4392-BEF8-D63A81653834}" type="datetime1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774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77F4FE5E-DF3F-4B35-8607-9A15EDAB5FB3}" type="datetime1">
              <a:rPr lang="en-US" smtClean="0"/>
              <a:t>3/12/2024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264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1" r:id="rId6"/>
    <p:sldLayoutId id="2147483667" r:id="rId7"/>
    <p:sldLayoutId id="2147483668" r:id="rId8"/>
    <p:sldLayoutId id="2147483669" r:id="rId9"/>
    <p:sldLayoutId id="2147483670" r:id="rId10"/>
    <p:sldLayoutId id="2147483672" r:id="rId11"/>
  </p:sldLayoutIdLst>
  <p:hf sldNum="0" hdr="0" ftr="0" dt="0"/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5200" kern="120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4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ame 8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140330-97F6-C1A5-E383-C30C28436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7565" y="3930478"/>
            <a:ext cx="5655161" cy="12394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Group 03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6809CF-BD91-D7F2-C0BF-0AA776C632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" t="5585" r="-524" b="14362"/>
          <a:stretch/>
        </p:blipFill>
        <p:spPr>
          <a:xfrm>
            <a:off x="268192" y="0"/>
            <a:ext cx="11430000" cy="280851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25392" y="33956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kern="1200" dirty="0">
                <a:gradFill flip="none" rotWithShape="1">
                  <a:gsLst>
                    <a:gs pos="0">
                      <a:schemeClr val="accent5"/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+mj-lt"/>
                <a:ea typeface="+mn-ea"/>
                <a:cs typeface="Angsana New" panose="02020603050405020304" pitchFamily="18" charset="-34"/>
              </a:defRPr>
            </a:lvl1pPr>
          </a:lstStyle>
          <a:p>
            <a:pPr algn="ctr"/>
            <a:r>
              <a:rPr lang="en-US" dirty="0"/>
              <a:t>Titanic Survival Dataset.</a:t>
            </a:r>
          </a:p>
        </p:txBody>
      </p:sp>
    </p:spTree>
    <p:extLst>
      <p:ext uri="{BB962C8B-B14F-4D97-AF65-F5344CB8AC3E}">
        <p14:creationId xmlns:p14="http://schemas.microsoft.com/office/powerpoint/2010/main" val="3628035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out Correlation matrix: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63" y="2178050"/>
            <a:ext cx="10254473" cy="3998913"/>
          </a:xfrm>
        </p:spPr>
      </p:pic>
    </p:spTree>
    <p:extLst>
      <p:ext uri="{BB962C8B-B14F-4D97-AF65-F5344CB8AC3E}">
        <p14:creationId xmlns:p14="http://schemas.microsoft.com/office/powerpoint/2010/main" val="3277693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45" y="681037"/>
            <a:ext cx="2942253" cy="5309216"/>
          </a:xfrm>
        </p:spPr>
        <p:txBody>
          <a:bodyPr/>
          <a:lstStyle/>
          <a:p>
            <a:r>
              <a:rPr lang="en-US" dirty="0"/>
              <a:t>Output: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577" y="739787"/>
            <a:ext cx="3688162" cy="20194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745" y="2918926"/>
            <a:ext cx="7671418" cy="34290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745" y="783771"/>
            <a:ext cx="3657308" cy="1922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6529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1E2F9-67AE-B858-E895-5EC4EFF7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7E6F39-F943-03BE-1DA3-4FED280D9E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681038"/>
            <a:ext cx="10515600" cy="5495926"/>
          </a:xfrm>
        </p:spPr>
      </p:pic>
    </p:spTree>
    <p:extLst>
      <p:ext uri="{BB962C8B-B14F-4D97-AF65-F5344CB8AC3E}">
        <p14:creationId xmlns:p14="http://schemas.microsoft.com/office/powerpoint/2010/main" val="1620809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616" y="808654"/>
            <a:ext cx="10524931" cy="183502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Check for Normal Distribution: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DAD3457-FE82-5D32-7A88-B016B9667A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15" y="1980826"/>
            <a:ext cx="6618149" cy="399891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0AB155-9AC8-A334-F05A-70620DFDB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764" y="1980826"/>
            <a:ext cx="4466620" cy="399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61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6683E-9F1D-F56D-6532-D654B9997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DEC54A-9010-4177-FAA1-364B3A389B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54" y="1918447"/>
            <a:ext cx="6275294" cy="341569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E08CAD-5011-55DE-E549-950D1B49B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447" y="681037"/>
            <a:ext cx="5943599" cy="549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636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/>
              <a:t>Apply Bayes Theorem: 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5D3F89-139B-B674-D5B3-10CB249B5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907" y="1830502"/>
            <a:ext cx="8395335" cy="368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054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1037"/>
            <a:ext cx="8475482" cy="723557"/>
          </a:xfrm>
        </p:spPr>
        <p:txBody>
          <a:bodyPr>
            <a:normAutofit fontScale="90000"/>
          </a:bodyPr>
          <a:lstStyle/>
          <a:p>
            <a:r>
              <a:rPr lang="en-US" dirty="0"/>
              <a:t>Predict (3,0,34.5,0,0,2)….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EDBEF-DC84-F0A1-0614-A81976915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023" y="1751230"/>
            <a:ext cx="7010659" cy="40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717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438" y="622254"/>
            <a:ext cx="4854804" cy="544446"/>
          </a:xfrm>
        </p:spPr>
        <p:txBody>
          <a:bodyPr>
            <a:normAutofit fontScale="90000"/>
          </a:bodyPr>
          <a:lstStyle/>
          <a:p>
            <a:r>
              <a:rPr lang="en-US" dirty="0"/>
              <a:t>Accuracy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2C1F6F-0FCB-2AE9-DD36-550542CAF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181" y="1385643"/>
            <a:ext cx="6557084" cy="47381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CBEA3F-5E25-A824-4EE8-0B0BF0319578}"/>
              </a:ext>
            </a:extLst>
          </p:cNvPr>
          <p:cNvSpPr txBox="1"/>
          <p:nvPr/>
        </p:nvSpPr>
        <p:spPr>
          <a:xfrm>
            <a:off x="8154185" y="4128940"/>
            <a:ext cx="34879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Roboto" panose="020B0604020202020204" pitchFamily="2" charset="0"/>
              </a:rPr>
              <a:t>A precision of 1.00 indicates that all predictions for both classes were correct.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Roboto" panose="02000000000000000000" pitchFamily="2" charset="0"/>
              </a:rPr>
              <a:t>A recall of 1.00 indicates that the model correctly identified all instances of both classes.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406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098" y="1029380"/>
            <a:ext cx="10515600" cy="1325563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/>
              <a:t>Hypothesis Testing: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22" y="2105353"/>
            <a:ext cx="10515600" cy="3858166"/>
          </a:xfrm>
        </p:spPr>
      </p:pic>
    </p:spTree>
    <p:extLst>
      <p:ext uri="{BB962C8B-B14F-4D97-AF65-F5344CB8AC3E}">
        <p14:creationId xmlns:p14="http://schemas.microsoft.com/office/powerpoint/2010/main" val="1576416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F1641-0008-F5E9-9FBF-BA3CAB464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Group members: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DF624-A0D5-F9F9-0822-0B37520BD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Tamanna Akter(221-15-5298)</a:t>
            </a:r>
          </a:p>
          <a:p>
            <a:r>
              <a:rPr lang="en-US" dirty="0"/>
              <a:t>Md. </a:t>
            </a:r>
            <a:r>
              <a:rPr lang="en-US" dirty="0" err="1"/>
              <a:t>Shorif</a:t>
            </a:r>
            <a:r>
              <a:rPr lang="en-US" dirty="0"/>
              <a:t> </a:t>
            </a:r>
            <a:r>
              <a:rPr lang="en-US" dirty="0" err="1"/>
              <a:t>Akondo</a:t>
            </a:r>
            <a:r>
              <a:rPr lang="en-US" dirty="0"/>
              <a:t>(221-15-4774)</a:t>
            </a:r>
          </a:p>
          <a:p>
            <a:r>
              <a:rPr lang="en-US" dirty="0"/>
              <a:t>Md. Ibrahim (221-15-5282)</a:t>
            </a:r>
          </a:p>
          <a:p>
            <a:r>
              <a:rPr lang="en-US" dirty="0"/>
              <a:t>Md. </a:t>
            </a:r>
            <a:r>
              <a:rPr lang="en-US" dirty="0" err="1"/>
              <a:t>Raisul</a:t>
            </a:r>
            <a:r>
              <a:rPr lang="en-US" dirty="0"/>
              <a:t> Kabir Khan </a:t>
            </a:r>
            <a:r>
              <a:rPr lang="en-US" dirty="0" err="1"/>
              <a:t>Likhon</a:t>
            </a:r>
            <a:r>
              <a:rPr lang="en-US" dirty="0"/>
              <a:t>(221-15-4915)</a:t>
            </a:r>
          </a:p>
          <a:p>
            <a:r>
              <a:rPr lang="en-US" dirty="0"/>
              <a:t>Fariha Mostafa Nishat (221-15-4873)</a:t>
            </a:r>
          </a:p>
        </p:txBody>
      </p:sp>
    </p:spTree>
    <p:extLst>
      <p:ext uri="{BB962C8B-B14F-4D97-AF65-F5344CB8AC3E}">
        <p14:creationId xmlns:p14="http://schemas.microsoft.com/office/powerpoint/2010/main" val="4210653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8C27E-0091-3CED-0A02-B239311C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09600"/>
            <a:ext cx="2952750" cy="5567363"/>
          </a:xfrm>
        </p:spPr>
        <p:txBody>
          <a:bodyPr anchor="ctr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Contents: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4C197DE-DFF3-4184-4681-F9143B524D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5765220"/>
              </p:ext>
            </p:extLst>
          </p:nvPr>
        </p:nvGraphicFramePr>
        <p:xfrm>
          <a:off x="4124326" y="609600"/>
          <a:ext cx="7458074" cy="5567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7088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9B36E71-93BD-4984-AC9C-CC9FB9CC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A87F75-9A27-E885-EBC3-E853DBC25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171" y="148124"/>
            <a:ext cx="5257800" cy="1139500"/>
          </a:xfrm>
        </p:spPr>
        <p:txBody>
          <a:bodyPr anchor="ctr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Import library :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37B0E82-7978-6D38-6D05-CC738AE0C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0928" y="-158619"/>
            <a:ext cx="5257799" cy="1558212"/>
          </a:xfrm>
        </p:spPr>
        <p:txBody>
          <a:bodyPr anchor="ctr">
            <a:normAutofit/>
          </a:bodyPr>
          <a:lstStyle/>
          <a:p>
            <a:r>
              <a:rPr lang="en-US" sz="3600" b="1" dirty="0">
                <a:solidFill>
                  <a:schemeClr val="tx1">
                    <a:alpha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Display some data</a:t>
            </a:r>
            <a:r>
              <a:rPr lang="en-US" sz="3600" dirty="0">
                <a:solidFill>
                  <a:schemeClr val="tx1">
                    <a:alpha val="60000"/>
                  </a:schemeClr>
                </a:solidFill>
              </a:rPr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ACA959-95BB-B1CB-F36D-319734B058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</a:blip>
          <a:srcRect t="2271"/>
          <a:stretch/>
        </p:blipFill>
        <p:spPr>
          <a:xfrm>
            <a:off x="6414742" y="1129004"/>
            <a:ext cx="5723737" cy="50659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AD5468-7C18-3783-E42E-76C78A0477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0" t="3234" r="6455"/>
          <a:stretch/>
        </p:blipFill>
        <p:spPr>
          <a:xfrm>
            <a:off x="120595" y="1203649"/>
            <a:ext cx="6034511" cy="506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05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ame 13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6DE3F3-FE58-9D96-9184-9539F3009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2274528"/>
            <a:ext cx="3686175" cy="23089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Outlier</a:t>
            </a:r>
            <a:br>
              <a:rPr lang="en-US" sz="540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</a:br>
            <a:r>
              <a:rPr lang="en-US" sz="540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Code: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811AB46-78A8-E184-A104-857AC8F92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90000"/>
          </a:blip>
          <a:srcRect l="3333" t="2110" r="3963" b="2112"/>
          <a:stretch/>
        </p:blipFill>
        <p:spPr>
          <a:xfrm>
            <a:off x="4355128" y="523875"/>
            <a:ext cx="7274897" cy="593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804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5CC6C-F036-6922-0735-DBB8B6E17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518" y="681037"/>
            <a:ext cx="9702282" cy="1325563"/>
          </a:xfrm>
        </p:spPr>
        <p:txBody>
          <a:bodyPr/>
          <a:lstStyle/>
          <a:p>
            <a:r>
              <a:rPr lang="en-US" dirty="0"/>
              <a:t>Output: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049A7C-54E8-87E5-01F1-51B644883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4897" y="496166"/>
            <a:ext cx="3795738" cy="58656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7068CF-30D3-C498-3874-9C5ACC565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12" y="2006600"/>
            <a:ext cx="6017274" cy="35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01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ame 10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66AB71B-375D-8DB1-6D18-0C3968BE2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473" y="533400"/>
            <a:ext cx="6839339" cy="87788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Boxplot for Age &amp; Fare: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D651D8-0393-0AE2-3A83-A2FD2D06D0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l="6145" t="3008" r="4193" b="819"/>
          <a:stretch/>
        </p:blipFill>
        <p:spPr>
          <a:xfrm>
            <a:off x="295633" y="1790700"/>
            <a:ext cx="5706523" cy="3929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4B49D2-5CB5-9E33-E93A-30C5527CCE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</a:blip>
          <a:srcRect l="3645" t="-26" r="988" b="-1678"/>
          <a:stretch/>
        </p:blipFill>
        <p:spPr>
          <a:xfrm>
            <a:off x="6148448" y="1834472"/>
            <a:ext cx="5894211" cy="38862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003963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6E172-7658-3EDD-0013-D666B6950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 Results: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8C3549-8867-24D6-D600-5B606B14F9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>
                <a:solidFill>
                  <a:schemeClr val="tx1">
                    <a:alpha val="7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Outliers in Age Column:</a:t>
            </a:r>
          </a:p>
          <a:p>
            <a:r>
              <a:rPr lang="en-US" dirty="0">
                <a:solidFill>
                  <a:schemeClr val="tx1">
                    <a:alpha val="7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IQR: 18.00</a:t>
            </a:r>
          </a:p>
          <a:p>
            <a:r>
              <a:rPr lang="en-US" dirty="0">
                <a:solidFill>
                  <a:schemeClr val="tx1">
                    <a:alpha val="7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Lower Bound: -6.00</a:t>
            </a:r>
          </a:p>
          <a:p>
            <a:r>
              <a:rPr lang="en-US" dirty="0">
                <a:solidFill>
                  <a:schemeClr val="tx1">
                    <a:alpha val="7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Upper Bound: 66.00</a:t>
            </a:r>
          </a:p>
          <a:p>
            <a:r>
              <a:rPr lang="en-US" dirty="0">
                <a:solidFill>
                  <a:schemeClr val="tx1">
                    <a:alpha val="7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Potential Outliers:</a:t>
            </a:r>
          </a:p>
          <a:p>
            <a:r>
              <a:rPr lang="en-US" dirty="0">
                <a:solidFill>
                  <a:schemeClr val="tx1">
                    <a:alpha val="7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Passenger Id 973:</a:t>
            </a:r>
          </a:p>
          <a:p>
            <a:r>
              <a:rPr lang="en-US" dirty="0">
                <a:solidFill>
                  <a:schemeClr val="tx1">
                    <a:alpha val="7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Age: 67.0</a:t>
            </a:r>
          </a:p>
          <a:p>
            <a:r>
              <a:rPr lang="en-US" dirty="0">
                <a:solidFill>
                  <a:schemeClr val="tx1">
                    <a:alpha val="7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Passenger Id 988:</a:t>
            </a:r>
          </a:p>
          <a:p>
            <a:r>
              <a:rPr lang="en-US" dirty="0">
                <a:solidFill>
                  <a:schemeClr val="tx1">
                    <a:alpha val="7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Age: 76.0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17C0342-D124-8B83-AF49-5D0FB12B1E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228600" indent="0">
              <a:buNone/>
            </a:pPr>
            <a:r>
              <a:rPr lang="en-US" b="1" dirty="0">
                <a:solidFill>
                  <a:schemeClr val="tx1">
                    <a:alpha val="7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Outliers in Fare Column:</a:t>
            </a:r>
          </a:p>
          <a:p>
            <a:pPr marL="228600" indent="0">
              <a:buNone/>
            </a:pPr>
            <a:r>
              <a:rPr lang="en-US" dirty="0">
                <a:solidFill>
                  <a:schemeClr val="tx1">
                    <a:alpha val="7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IQR: 23.60</a:t>
            </a:r>
          </a:p>
          <a:p>
            <a:pPr marL="228600" indent="0">
              <a:buNone/>
            </a:pPr>
            <a:r>
              <a:rPr lang="en-US" dirty="0">
                <a:solidFill>
                  <a:schemeClr val="tx1">
                    <a:alpha val="7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Lower Bound: -27.51</a:t>
            </a:r>
          </a:p>
          <a:p>
            <a:pPr marL="228600" indent="0">
              <a:buNone/>
            </a:pPr>
            <a:r>
              <a:rPr lang="en-US" dirty="0">
                <a:solidFill>
                  <a:schemeClr val="tx1">
                    <a:alpha val="7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Upper Bound: 66.91</a:t>
            </a:r>
          </a:p>
          <a:p>
            <a:pPr marL="228600" indent="0">
              <a:buNone/>
            </a:pPr>
            <a:endParaRPr lang="en-US" dirty="0">
              <a:solidFill>
                <a:schemeClr val="tx1">
                  <a:alpha val="7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chemeClr val="tx1">
                    <a:alpha val="7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Multiple passengers with higher fares are identified as potential outliers</a:t>
            </a:r>
            <a:r>
              <a:rPr lang="en-US" dirty="0">
                <a:solidFill>
                  <a:schemeClr val="tx1">
                    <a:alpha val="7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18897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81D92-61FE-2B58-54E6-B296E1062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3939073" cy="5240792"/>
          </a:xfrm>
        </p:spPr>
        <p:txBody>
          <a:bodyPr/>
          <a:lstStyle/>
          <a:p>
            <a:pPr lvl="0"/>
            <a:r>
              <a:rPr lang="en-US" dirty="0"/>
              <a:t>Correlation Finding :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76AB97-2AF5-9C90-3F79-B0FA08262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6727" y="497633"/>
            <a:ext cx="6987073" cy="567933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501" y="598719"/>
            <a:ext cx="6719118" cy="532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36787"/>
      </p:ext>
    </p:extLst>
  </p:cSld>
  <p:clrMapOvr>
    <a:masterClrMapping/>
  </p:clrMapOvr>
</p:sld>
</file>

<file path=ppt/theme/theme1.xml><?xml version="1.0" encoding="utf-8"?>
<a:theme xmlns:a="http://schemas.openxmlformats.org/drawingml/2006/main" name="LuminousVTI">
  <a:themeElements>
    <a:clrScheme name="Custom 54">
      <a:dk1>
        <a:sysClr val="windowText" lastClr="000000"/>
      </a:dk1>
      <a:lt1>
        <a:sysClr val="window" lastClr="FFFFFF"/>
      </a:lt1>
      <a:dk2>
        <a:srgbClr val="201449"/>
      </a:dk2>
      <a:lt2>
        <a:srgbClr val="EEEEEE"/>
      </a:lt2>
      <a:accent1>
        <a:srgbClr val="F900A0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8477FE"/>
      </a:folHlink>
    </a:clrScheme>
    <a:fontScheme name="Custom 51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683CF61-38E2-4D2D-9616-64A99E36624F}">
  <we:reference id="wa104381909" version="3.12.0.0" store="en-US" storeType="OMEX"/>
  <we:alternateReferences>
    <we:reference id="wa104381909" version="3.12.0.0" store="wa10438190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235</Words>
  <Application>Microsoft Office PowerPoint</Application>
  <PresentationFormat>Widescreen</PresentationFormat>
  <Paragraphs>47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Avenir Next LT Pro</vt:lpstr>
      <vt:lpstr>Calibri</vt:lpstr>
      <vt:lpstr>Roboto</vt:lpstr>
      <vt:lpstr>Sabon Next LT</vt:lpstr>
      <vt:lpstr>Wingdings</vt:lpstr>
      <vt:lpstr>LuminousVTI</vt:lpstr>
      <vt:lpstr>Group 03</vt:lpstr>
      <vt:lpstr>Group members:</vt:lpstr>
      <vt:lpstr>Contents:</vt:lpstr>
      <vt:lpstr>Import library :</vt:lpstr>
      <vt:lpstr>Outlier Code:</vt:lpstr>
      <vt:lpstr>Output:</vt:lpstr>
      <vt:lpstr>Boxplot for Age &amp; Fare:</vt:lpstr>
      <vt:lpstr>Interpret Results:</vt:lpstr>
      <vt:lpstr>Correlation Finding : </vt:lpstr>
      <vt:lpstr>Find out Correlation matrix:</vt:lpstr>
      <vt:lpstr>Output:     </vt:lpstr>
      <vt:lpstr>   </vt:lpstr>
      <vt:lpstr>Check for Normal Distribution: </vt:lpstr>
      <vt:lpstr>   </vt:lpstr>
      <vt:lpstr>Apply Bayes Theorem:  </vt:lpstr>
      <vt:lpstr>Predict (3,0,34.5,0,0,2)….</vt:lpstr>
      <vt:lpstr>Accuracy</vt:lpstr>
      <vt:lpstr>Hypothesis Testing: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our presentation</dc:title>
  <dc:creator>Tanshin Ahmmed</dc:creator>
  <cp:lastModifiedBy>Raisul K</cp:lastModifiedBy>
  <cp:revision>10</cp:revision>
  <dcterms:created xsi:type="dcterms:W3CDTF">2024-03-10T15:06:17Z</dcterms:created>
  <dcterms:modified xsi:type="dcterms:W3CDTF">2024-03-12T05:28:19Z</dcterms:modified>
</cp:coreProperties>
</file>